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294" r:id="rId2"/>
    <p:sldId id="356" r:id="rId3"/>
    <p:sldId id="357" r:id="rId4"/>
    <p:sldId id="358" r:id="rId5"/>
    <p:sldId id="343" r:id="rId6"/>
    <p:sldId id="351" r:id="rId7"/>
    <p:sldId id="354" r:id="rId8"/>
    <p:sldId id="361" r:id="rId9"/>
    <p:sldId id="359" r:id="rId10"/>
    <p:sldId id="347" r:id="rId11"/>
    <p:sldId id="363" r:id="rId12"/>
    <p:sldId id="364" r:id="rId13"/>
    <p:sldId id="365" r:id="rId14"/>
  </p:sldIdLst>
  <p:sldSz cx="9144000" cy="6858000" type="screen4x3"/>
  <p:notesSz cx="6881813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  <a:srgbClr val="0000FF"/>
    <a:srgbClr val="0033CC"/>
    <a:srgbClr val="0000CC"/>
    <a:srgbClr val="99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3198" y="-918"/>
      </p:cViewPr>
      <p:guideLst>
        <p:guide orient="horz" pos="2160"/>
        <p:guide pos="5328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image" Target="../media/image6.wmf"/><Relationship Id="rId4" Type="http://schemas.openxmlformats.org/officeDocument/2006/relationships/image" Target="../media/image9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wmf"/><Relationship Id="rId1" Type="http://schemas.openxmlformats.org/officeDocument/2006/relationships/image" Target="../media/image10.wmf"/><Relationship Id="rId4" Type="http://schemas.openxmlformats.org/officeDocument/2006/relationships/image" Target="../media/image13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82913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446" tIns="46223" rIns="92446" bIns="46223" numCol="1" anchor="t" anchorCtr="0" compatLnSpc="1">
            <a:prstTxWarp prst="textNoShape">
              <a:avLst/>
            </a:prstTxWarp>
          </a:bodyPr>
          <a:lstStyle>
            <a:lvl1pPr defTabSz="923925" eaLnBrk="0" hangingPunct="0"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00488" y="0"/>
            <a:ext cx="298132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446" tIns="46223" rIns="92446" bIns="46223" numCol="1" anchor="t" anchorCtr="0" compatLnSpc="1">
            <a:prstTxWarp prst="textNoShape">
              <a:avLst/>
            </a:prstTxWarp>
          </a:bodyPr>
          <a:lstStyle>
            <a:lvl1pPr algn="r" defTabSz="923925" eaLnBrk="0" hangingPunct="0"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31263"/>
            <a:ext cx="2982913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446" tIns="46223" rIns="92446" bIns="46223" numCol="1" anchor="b" anchorCtr="0" compatLnSpc="1">
            <a:prstTxWarp prst="textNoShape">
              <a:avLst/>
            </a:prstTxWarp>
          </a:bodyPr>
          <a:lstStyle>
            <a:lvl1pPr defTabSz="923925" eaLnBrk="0" hangingPunct="0"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89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00488" y="8831263"/>
            <a:ext cx="2981325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446" tIns="46223" rIns="92446" bIns="46223" numCol="1" anchor="b" anchorCtr="0" compatLnSpc="1">
            <a:prstTxWarp prst="textNoShape">
              <a:avLst/>
            </a:prstTxWarp>
          </a:bodyPr>
          <a:lstStyle>
            <a:lvl1pPr algn="r" defTabSz="923925" eaLnBrk="0" hangingPunct="0">
              <a:defRPr sz="1200"/>
            </a:lvl1pPr>
          </a:lstStyle>
          <a:p>
            <a:pPr>
              <a:defRPr/>
            </a:pPr>
            <a:fld id="{07A9AA69-3735-4471-8EB6-1E00A2C80A3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8317144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82913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446" tIns="46223" rIns="92446" bIns="46223" numCol="1" anchor="t" anchorCtr="0" compatLnSpc="1">
            <a:prstTxWarp prst="textNoShape">
              <a:avLst/>
            </a:prstTxWarp>
          </a:bodyPr>
          <a:lstStyle>
            <a:lvl1pPr defTabSz="923925" eaLnBrk="0" hangingPunct="0"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00488" y="0"/>
            <a:ext cx="298132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446" tIns="46223" rIns="92446" bIns="46223" numCol="1" anchor="t" anchorCtr="0" compatLnSpc="1">
            <a:prstTxWarp prst="textNoShape">
              <a:avLst/>
            </a:prstTxWarp>
          </a:bodyPr>
          <a:lstStyle>
            <a:lvl1pPr algn="r" defTabSz="923925" eaLnBrk="0" hangingPunct="0"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43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17600" y="696913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7575" y="4416425"/>
            <a:ext cx="5046663" cy="418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446" tIns="46223" rIns="92446" bIns="4622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noProof="0" smtClean="0"/>
              <a:t>Click to edit Master text styles</a:t>
            </a:r>
          </a:p>
          <a:p>
            <a:pPr lvl="1"/>
            <a:r>
              <a:rPr lang="en-US" altLang="en-US" noProof="0" smtClean="0"/>
              <a:t>Second level</a:t>
            </a:r>
          </a:p>
          <a:p>
            <a:pPr lvl="2"/>
            <a:r>
              <a:rPr lang="en-US" altLang="en-US" noProof="0" smtClean="0"/>
              <a:t>Third level</a:t>
            </a:r>
          </a:p>
          <a:p>
            <a:pPr lvl="3"/>
            <a:r>
              <a:rPr lang="en-US" altLang="en-US" noProof="0" smtClean="0"/>
              <a:t>Fourth level</a:t>
            </a:r>
          </a:p>
          <a:p>
            <a:pPr lvl="4"/>
            <a:r>
              <a:rPr lang="en-US" altLang="en-US" noProof="0" smtClean="0"/>
              <a:t>Fifth level</a:t>
            </a:r>
          </a:p>
        </p:txBody>
      </p:sp>
      <p:sp>
        <p:nvSpPr>
          <p:cNvPr id="1843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31263"/>
            <a:ext cx="2982913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446" tIns="46223" rIns="92446" bIns="46223" numCol="1" anchor="b" anchorCtr="0" compatLnSpc="1">
            <a:prstTxWarp prst="textNoShape">
              <a:avLst/>
            </a:prstTxWarp>
          </a:bodyPr>
          <a:lstStyle>
            <a:lvl1pPr defTabSz="923925" eaLnBrk="0" hangingPunct="0"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843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00488" y="8831263"/>
            <a:ext cx="2981325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446" tIns="46223" rIns="92446" bIns="46223" numCol="1" anchor="b" anchorCtr="0" compatLnSpc="1">
            <a:prstTxWarp prst="textNoShape">
              <a:avLst/>
            </a:prstTxWarp>
          </a:bodyPr>
          <a:lstStyle>
            <a:lvl1pPr algn="r" defTabSz="923925" eaLnBrk="0" hangingPunct="0">
              <a:defRPr sz="1200"/>
            </a:lvl1pPr>
          </a:lstStyle>
          <a:p>
            <a:pPr>
              <a:defRPr/>
            </a:pPr>
            <a:fld id="{17AB4871-758B-4253-B64B-4E36E69D187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0816110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108F81-C62A-405F-B638-85765CE644A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806347-0F11-4F62-9EB5-B124652CEFD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AD1E3-DE50-44B2-B019-C591694C00C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2F3E5A-1D13-4789-A69F-9554F54D358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0198DB-7E09-4F18-B6E9-EA09EEA486F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8EFA66-AC75-41EC-B701-7C8D3E2B879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774000-4D26-43C8-9EC9-FC667050754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C7A15F-6DA8-483F-B4F5-F7453EBA2F0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C98B33-1278-4B44-8A00-CA755D310DC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296100-6950-4A70-93B1-6252BC275B5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AAB615-608F-4DA9-A266-B8DD414A689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3810000" cy="1981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4114800"/>
            <a:ext cx="3810000" cy="1981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98B880-2190-4530-8976-511630E6D2F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4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 sz="14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400"/>
            </a:lvl1pPr>
          </a:lstStyle>
          <a:p>
            <a:pPr>
              <a:defRPr/>
            </a:pPr>
            <a:fld id="{97668361-2070-4A1B-8ACA-0215DDCCA30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  <p:sldLayoutId id="2147483649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w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wmf"/><Relationship Id="rId3" Type="http://schemas.openxmlformats.org/officeDocument/2006/relationships/oleObject" Target="../embeddings/oleObject2.bin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3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2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5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oleObject" Target="../embeddings/oleObject6.bin"/><Relationship Id="rId7" Type="http://schemas.openxmlformats.org/officeDocument/2006/relationships/oleObject" Target="../embeddings/oleObject8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7.wmf"/><Relationship Id="rId5" Type="http://schemas.openxmlformats.org/officeDocument/2006/relationships/oleObject" Target="../embeddings/oleObject7.bin"/><Relationship Id="rId10" Type="http://schemas.openxmlformats.org/officeDocument/2006/relationships/image" Target="../media/image9.wmf"/><Relationship Id="rId4" Type="http://schemas.openxmlformats.org/officeDocument/2006/relationships/image" Target="../media/image6.wmf"/><Relationship Id="rId9" Type="http://schemas.openxmlformats.org/officeDocument/2006/relationships/oleObject" Target="../embeddings/oleObject9.bin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wmf"/><Relationship Id="rId3" Type="http://schemas.openxmlformats.org/officeDocument/2006/relationships/oleObject" Target="../embeddings/oleObject10.bin"/><Relationship Id="rId7" Type="http://schemas.openxmlformats.org/officeDocument/2006/relationships/oleObject" Target="../embeddings/oleObject12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1.wmf"/><Relationship Id="rId5" Type="http://schemas.openxmlformats.org/officeDocument/2006/relationships/oleObject" Target="../embeddings/oleObject11.bin"/><Relationship Id="rId10" Type="http://schemas.openxmlformats.org/officeDocument/2006/relationships/image" Target="../media/image13.wmf"/><Relationship Id="rId4" Type="http://schemas.openxmlformats.org/officeDocument/2006/relationships/image" Target="../media/image10.wmf"/><Relationship Id="rId9" Type="http://schemas.openxmlformats.org/officeDocument/2006/relationships/oleObject" Target="../embeddings/oleObject13.bin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Chapter 3</a:t>
            </a:r>
            <a:br>
              <a:rPr lang="en-US" dirty="0" smtClean="0"/>
            </a:br>
            <a:endParaRPr lang="en-US" dirty="0" smtClean="0"/>
          </a:p>
        </p:txBody>
      </p:sp>
      <p:sp>
        <p:nvSpPr>
          <p:cNvPr id="16386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276600"/>
            <a:ext cx="6400800" cy="1752600"/>
          </a:xfrm>
        </p:spPr>
        <p:txBody>
          <a:bodyPr/>
          <a:lstStyle/>
          <a:p>
            <a:r>
              <a:rPr lang="en-US" sz="4400" dirty="0" smtClean="0"/>
              <a:t>Poverty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Measuring Poverty: The Headcount Index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3733800"/>
            <a:ext cx="7772400" cy="2362200"/>
          </a:xfrm>
        </p:spPr>
        <p:txBody>
          <a:bodyPr/>
          <a:lstStyle/>
          <a:p>
            <a:r>
              <a:rPr lang="en-US" dirty="0" smtClean="0"/>
              <a:t>q = Number of people with income below the poverty line (which we’ll call z)</a:t>
            </a:r>
          </a:p>
          <a:p>
            <a:r>
              <a:rPr lang="en-US" dirty="0" smtClean="0"/>
              <a:t>N = Total population (the max that can be in poverty—if everyone were poor)</a:t>
            </a:r>
            <a:endParaRPr lang="en-US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83382688"/>
              </p:ext>
            </p:extLst>
          </p:nvPr>
        </p:nvGraphicFramePr>
        <p:xfrm>
          <a:off x="3124200" y="2133599"/>
          <a:ext cx="2209800" cy="136313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5735" name="Equation" r:id="rId3" imgW="520474" imgH="393529" progId="Equation.DSMT4">
                  <p:embed/>
                </p:oleObj>
              </mc:Choice>
              <mc:Fallback>
                <p:oleObj name="Equation" r:id="rId3" imgW="520474" imgH="393529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24200" y="2133599"/>
                        <a:ext cx="2209800" cy="136313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189469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Advantages/Disadvantages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438400"/>
            <a:ext cx="7772400" cy="3657600"/>
          </a:xfrm>
        </p:spPr>
        <p:txBody>
          <a:bodyPr/>
          <a:lstStyle/>
          <a:p>
            <a:r>
              <a:rPr lang="en-US" dirty="0" smtClean="0"/>
              <a:t>Easy to calculate</a:t>
            </a:r>
          </a:p>
          <a:p>
            <a:r>
              <a:rPr lang="en-US" dirty="0" smtClean="0"/>
              <a:t>Just need z, q (add up how many people are in households below the poverty line), and N</a:t>
            </a:r>
          </a:p>
          <a:p>
            <a:r>
              <a:rPr lang="en-US" dirty="0" smtClean="0"/>
              <a:t>Insensitive to how far below the poverty line the poor people are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98441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28600"/>
            <a:ext cx="7772400" cy="1981200"/>
          </a:xfrm>
        </p:spPr>
        <p:txBody>
          <a:bodyPr/>
          <a:lstStyle/>
          <a:p>
            <a:r>
              <a:rPr lang="en-US" dirty="0" smtClean="0"/>
              <a:t>The Poverty Gap (Depth) and Gap-squared (Severity)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2514600"/>
            <a:ext cx="7772400" cy="609600"/>
          </a:xfrm>
        </p:spPr>
        <p:txBody>
          <a:bodyPr/>
          <a:lstStyle/>
          <a:p>
            <a:r>
              <a:rPr lang="en-US" dirty="0" smtClean="0"/>
              <a:t>For person i: </a:t>
            </a:r>
            <a:endParaRPr lang="en-US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97282895"/>
              </p:ext>
            </p:extLst>
          </p:nvPr>
        </p:nvGraphicFramePr>
        <p:xfrm>
          <a:off x="3581400" y="2438400"/>
          <a:ext cx="990600" cy="77046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7826" name="Equation" r:id="rId3" imgW="368300" imgH="228600" progId="Equation.DSMT4">
                  <p:embed/>
                </p:oleObj>
              </mc:Choice>
              <mc:Fallback>
                <p:oleObj name="Equation" r:id="rId3" imgW="368300" imgH="228600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81400" y="2438400"/>
                        <a:ext cx="990600" cy="77046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1447800" y="3810000"/>
            <a:ext cx="37338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en-US" dirty="0" smtClean="0"/>
              <a:t>Total Poverty Gap: </a:t>
            </a:r>
            <a:endParaRPr lang="en-US" dirty="0"/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42584419"/>
              </p:ext>
            </p:extLst>
          </p:nvPr>
        </p:nvGraphicFramePr>
        <p:xfrm>
          <a:off x="5105400" y="3519487"/>
          <a:ext cx="1793981" cy="1204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7827" name="Equation" r:id="rId5" imgW="647700" imgH="431800" progId="Equation.DSMT4">
                  <p:embed/>
                </p:oleObj>
              </mc:Choice>
              <mc:Fallback>
                <p:oleObj name="Equation" r:id="rId5" imgW="647700" imgH="431800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05400" y="3519487"/>
                        <a:ext cx="1793981" cy="1204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Content Placeholder 2"/>
          <p:cNvSpPr txBox="1">
            <a:spLocks/>
          </p:cNvSpPr>
          <p:nvPr/>
        </p:nvSpPr>
        <p:spPr bwMode="auto">
          <a:xfrm>
            <a:off x="685800" y="5029200"/>
            <a:ext cx="42672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en-US" dirty="0" smtClean="0"/>
              <a:t>Poverty Gap-Squared</a:t>
            </a:r>
            <a:endParaRPr lang="en-US" dirty="0"/>
          </a:p>
        </p:txBody>
      </p:sp>
      <p:sp>
        <p:nvSpPr>
          <p:cNvPr id="12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84127764"/>
              </p:ext>
            </p:extLst>
          </p:nvPr>
        </p:nvGraphicFramePr>
        <p:xfrm>
          <a:off x="5162550" y="5029200"/>
          <a:ext cx="1676400" cy="76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7828" name="Equation" r:id="rId7" imgW="520474" imgH="241195" progId="Equation.DSMT4">
                  <p:embed/>
                </p:oleObj>
              </mc:Choice>
              <mc:Fallback>
                <p:oleObj name="Equation" r:id="rId7" imgW="520474" imgH="241195" progId="Equation.DSMT4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62550" y="5029200"/>
                        <a:ext cx="1676400" cy="762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885045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5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04800"/>
            <a:ext cx="7772400" cy="1143000"/>
          </a:xfrm>
        </p:spPr>
        <p:txBody>
          <a:bodyPr/>
          <a:lstStyle/>
          <a:p>
            <a:r>
              <a:rPr lang="en-US" dirty="0" smtClean="0"/>
              <a:t>Measuring Poverty:  FGT</a:t>
            </a:r>
          </a:p>
        </p:txBody>
      </p:sp>
      <p:sp>
        <p:nvSpPr>
          <p:cNvPr id="2560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0" y="1676400"/>
            <a:ext cx="7772400" cy="4114800"/>
          </a:xfrm>
        </p:spPr>
        <p:txBody>
          <a:bodyPr/>
          <a:lstStyle/>
          <a:p>
            <a:r>
              <a:rPr lang="en-US" sz="2500" dirty="0" smtClean="0"/>
              <a:t>Headcount</a:t>
            </a:r>
          </a:p>
          <a:p>
            <a:r>
              <a:rPr lang="en-US" sz="2500" dirty="0" smtClean="0"/>
              <a:t>Poverty Gap (Depth)</a:t>
            </a:r>
          </a:p>
          <a:p>
            <a:r>
              <a:rPr lang="en-US" sz="2500" dirty="0" smtClean="0"/>
              <a:t>Severity of Poverty </a:t>
            </a:r>
          </a:p>
          <a:p>
            <a:r>
              <a:rPr lang="en-US" sz="2500" dirty="0" smtClean="0"/>
              <a:t>3 in One:  The Foster-Greer-</a:t>
            </a:r>
            <a:r>
              <a:rPr lang="en-US" sz="2500" dirty="0" err="1" smtClean="0"/>
              <a:t>Thorbecke</a:t>
            </a:r>
            <a:r>
              <a:rPr lang="en-US" sz="2500" dirty="0" smtClean="0"/>
              <a:t> measure (ranges from 0 (no poor) to 1 (everyone’s poor with zero income))</a:t>
            </a:r>
            <a:r>
              <a:rPr lang="en-US" dirty="0" smtClean="0"/>
              <a:t> </a:t>
            </a:r>
          </a:p>
          <a:p>
            <a:endParaRPr lang="en-US" dirty="0" smtClean="0"/>
          </a:p>
        </p:txBody>
      </p:sp>
      <p:graphicFrame>
        <p:nvGraphicFramePr>
          <p:cNvPr id="25604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39957811"/>
              </p:ext>
            </p:extLst>
          </p:nvPr>
        </p:nvGraphicFramePr>
        <p:xfrm>
          <a:off x="3875088" y="4038600"/>
          <a:ext cx="4060825" cy="2463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27" name="Equation" r:id="rId3" imgW="1841400" imgH="1117440" progId="Equation.DSMT4">
                  <p:embed/>
                </p:oleObj>
              </mc:Choice>
              <mc:Fallback>
                <p:oleObj name="Equation" r:id="rId3" imgW="1841400" imgH="1117440" progId="Equation.DSMT4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75088" y="4038600"/>
                        <a:ext cx="4060825" cy="2463800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33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04800"/>
            <a:ext cx="7772400" cy="1143000"/>
          </a:xfrm>
        </p:spPr>
        <p:txBody>
          <a:bodyPr/>
          <a:lstStyle/>
          <a:p>
            <a:pPr algn="l"/>
            <a:r>
              <a:rPr lang="en-US" sz="4000" smtClean="0"/>
              <a:t>       The Three FGT Measures</a:t>
            </a:r>
            <a:br>
              <a:rPr lang="en-US" sz="4000" smtClean="0"/>
            </a:br>
            <a:r>
              <a:rPr lang="en-US" sz="4000" smtClean="0"/>
              <a:t>      Derived from:</a:t>
            </a:r>
          </a:p>
        </p:txBody>
      </p:sp>
      <p:sp>
        <p:nvSpPr>
          <p:cNvPr id="107534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en-US" sz="2800" smtClean="0"/>
              <a:t>Headcount (</a:t>
            </a:r>
            <a:r>
              <a:rPr lang="en-US" sz="2800" smtClean="0">
                <a:sym typeface="Symbol" pitchFamily="18" charset="2"/>
              </a:rPr>
              <a:t>=0):</a:t>
            </a:r>
          </a:p>
          <a:p>
            <a:endParaRPr lang="en-US" sz="2800" smtClean="0">
              <a:sym typeface="Symbol" pitchFamily="18" charset="2"/>
            </a:endParaRPr>
          </a:p>
          <a:p>
            <a:endParaRPr lang="en-US" sz="2800" smtClean="0">
              <a:sym typeface="Symbol" pitchFamily="18" charset="2"/>
            </a:endParaRPr>
          </a:p>
          <a:p>
            <a:r>
              <a:rPr lang="en-US" sz="2800" smtClean="0">
                <a:sym typeface="Symbol" pitchFamily="18" charset="2"/>
              </a:rPr>
              <a:t>Poverty Gap </a:t>
            </a:r>
            <a:r>
              <a:rPr lang="en-US" sz="2800" smtClean="0"/>
              <a:t>(</a:t>
            </a:r>
            <a:r>
              <a:rPr lang="en-US" sz="2800" smtClean="0">
                <a:sym typeface="Symbol" pitchFamily="18" charset="2"/>
              </a:rPr>
              <a:t>=1)</a:t>
            </a:r>
          </a:p>
          <a:p>
            <a:endParaRPr lang="en-US" sz="2800" smtClean="0">
              <a:sym typeface="Symbol" pitchFamily="18" charset="2"/>
            </a:endParaRPr>
          </a:p>
          <a:p>
            <a:endParaRPr lang="en-US" sz="2800" smtClean="0">
              <a:sym typeface="Symbol" pitchFamily="18" charset="2"/>
            </a:endParaRPr>
          </a:p>
          <a:p>
            <a:r>
              <a:rPr lang="en-US" sz="2800" smtClean="0">
                <a:sym typeface="Symbol" pitchFamily="18" charset="2"/>
              </a:rPr>
              <a:t>Poverty Severity </a:t>
            </a:r>
            <a:r>
              <a:rPr lang="en-US" sz="2800" smtClean="0"/>
              <a:t>(</a:t>
            </a:r>
            <a:r>
              <a:rPr lang="en-US" sz="2800" smtClean="0">
                <a:sym typeface="Symbol" pitchFamily="18" charset="2"/>
              </a:rPr>
              <a:t>=2)</a:t>
            </a:r>
          </a:p>
        </p:txBody>
      </p:sp>
      <p:graphicFrame>
        <p:nvGraphicFramePr>
          <p:cNvPr id="107527" name="Object 7"/>
          <p:cNvGraphicFramePr>
            <a:graphicFrameLocks noGrp="1" noChangeAspect="1"/>
          </p:cNvGraphicFramePr>
          <p:nvPr>
            <p:ph sz="quarter" idx="2"/>
          </p:nvPr>
        </p:nvGraphicFramePr>
        <p:xfrm>
          <a:off x="4686300" y="1924050"/>
          <a:ext cx="914400" cy="785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621" name="Equation" r:id="rId3" imgW="457200" imgH="393480" progId="Equation.DSMT4">
                  <p:embed/>
                </p:oleObj>
              </mc:Choice>
              <mc:Fallback>
                <p:oleObj name="Equation" r:id="rId3" imgW="457200" imgH="393480" progId="Equation.DSMT4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6300" y="1924050"/>
                        <a:ext cx="914400" cy="785813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7529" name="Object 9"/>
          <p:cNvGraphicFramePr>
            <a:graphicFrameLocks noGrp="1" noChangeAspect="1"/>
          </p:cNvGraphicFramePr>
          <p:nvPr>
            <p:ph sz="quarter" idx="3"/>
            <p:extLst>
              <p:ext uri="{D42A27DB-BD31-4B8C-83A1-F6EECF244321}">
                <p14:modId xmlns:p14="http://schemas.microsoft.com/office/powerpoint/2010/main" val="1005007484"/>
              </p:ext>
            </p:extLst>
          </p:nvPr>
        </p:nvGraphicFramePr>
        <p:xfrm>
          <a:off x="4583113" y="3327400"/>
          <a:ext cx="4321175" cy="922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622" name="Equation" r:id="rId5" imgW="2082600" imgH="444240" progId="Equation.DSMT4">
                  <p:embed/>
                </p:oleObj>
              </mc:Choice>
              <mc:Fallback>
                <p:oleObj name="Equation" r:id="rId5" imgW="2082600" imgH="444240" progId="Equation.DSMT4">
                  <p:embed/>
                  <p:pic>
                    <p:nvPicPr>
                      <p:cNvPr id="0" name="Picture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83113" y="3327400"/>
                        <a:ext cx="4321175" cy="922338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7531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38566486"/>
              </p:ext>
            </p:extLst>
          </p:nvPr>
        </p:nvGraphicFramePr>
        <p:xfrm>
          <a:off x="4522788" y="4953000"/>
          <a:ext cx="2765425" cy="941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623" name="Equation" r:id="rId7" imgW="1269720" imgH="431640" progId="Equation.DSMT4">
                  <p:embed/>
                </p:oleObj>
              </mc:Choice>
              <mc:Fallback>
                <p:oleObj name="Equation" r:id="rId7" imgW="1269720" imgH="431640" progId="Equation.DSMT4">
                  <p:embed/>
                  <p:pic>
                    <p:nvPicPr>
                      <p:cNvPr id="0" name="Picture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22788" y="4953000"/>
                        <a:ext cx="2765425" cy="941388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7532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91036408"/>
              </p:ext>
            </p:extLst>
          </p:nvPr>
        </p:nvGraphicFramePr>
        <p:xfrm>
          <a:off x="4886325" y="762000"/>
          <a:ext cx="2914650" cy="969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624" name="Equation" r:id="rId9" imgW="1295280" imgH="431640" progId="Equation.DSMT4">
                  <p:embed/>
                </p:oleObj>
              </mc:Choice>
              <mc:Fallback>
                <p:oleObj name="Equation" r:id="rId9" imgW="1295280" imgH="431640" progId="Equation.DSMT4">
                  <p:embed/>
                  <p:pic>
                    <p:nvPicPr>
                      <p:cNvPr id="0" name="Picture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86325" y="762000"/>
                        <a:ext cx="2914650" cy="9699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smtClean="0"/>
              <a:t>Recipe for Calculating the FGT</a:t>
            </a:r>
          </a:p>
        </p:txBody>
      </p:sp>
      <p:sp>
        <p:nvSpPr>
          <p:cNvPr id="11366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85800" y="1981200"/>
            <a:ext cx="8001000" cy="990600"/>
          </a:xfrm>
        </p:spPr>
        <p:txBody>
          <a:bodyPr/>
          <a:lstStyle/>
          <a:p>
            <a:pPr>
              <a:buFontTx/>
              <a:buNone/>
            </a:pPr>
            <a:r>
              <a:rPr lang="en-US" sz="2800" smtClean="0"/>
              <a:t>1.  For each POOR household (y</a:t>
            </a:r>
            <a:r>
              <a:rPr lang="en-US" sz="2800" baseline="-25000" smtClean="0"/>
              <a:t>i</a:t>
            </a:r>
            <a:r>
              <a:rPr lang="en-US" sz="2800" smtClean="0"/>
              <a:t>&lt;z), calculate the poverty gap:</a:t>
            </a:r>
          </a:p>
        </p:txBody>
      </p:sp>
      <p:graphicFrame>
        <p:nvGraphicFramePr>
          <p:cNvPr id="25604" name="Object 4"/>
          <p:cNvGraphicFramePr>
            <a:graphicFrameLocks noGrp="1" noChangeAspect="1"/>
          </p:cNvGraphicFramePr>
          <p:nvPr>
            <p:ph sz="quarter" idx="2"/>
            <p:extLst>
              <p:ext uri="{D42A27DB-BD31-4B8C-83A1-F6EECF244321}">
                <p14:modId xmlns:p14="http://schemas.microsoft.com/office/powerpoint/2010/main" val="1194624657"/>
              </p:ext>
            </p:extLst>
          </p:nvPr>
        </p:nvGraphicFramePr>
        <p:xfrm>
          <a:off x="3833813" y="2514600"/>
          <a:ext cx="911225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765" name="Equation" r:id="rId3" imgW="482400" imgH="228600" progId="Equation.DSMT4">
                  <p:embed/>
                </p:oleObj>
              </mc:Choice>
              <mc:Fallback>
                <p:oleObj name="Equation" r:id="rId3" imgW="482400" imgH="228600" progId="Equation.DSMT4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33813" y="2514600"/>
                        <a:ext cx="911225" cy="431800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Object 6"/>
          <p:cNvGraphicFramePr>
            <a:graphicFrameLocks noGrp="1" noChangeAspect="1"/>
          </p:cNvGraphicFramePr>
          <p:nvPr>
            <p:ph sz="quarter" idx="3"/>
            <p:extLst>
              <p:ext uri="{D42A27DB-BD31-4B8C-83A1-F6EECF244321}">
                <p14:modId xmlns:p14="http://schemas.microsoft.com/office/powerpoint/2010/main" val="980641215"/>
              </p:ext>
            </p:extLst>
          </p:nvPr>
        </p:nvGraphicFramePr>
        <p:xfrm>
          <a:off x="6731000" y="5257800"/>
          <a:ext cx="2082800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766" name="Equation" r:id="rId5" imgW="1041120" imgH="431640" progId="Equation.DSMT4">
                  <p:embed/>
                </p:oleObj>
              </mc:Choice>
              <mc:Fallback>
                <p:oleObj name="Equation" r:id="rId5" imgW="1041120" imgH="431640" progId="Equation.DSMT4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31000" y="5257800"/>
                        <a:ext cx="2082800" cy="863600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3672" name="Rectangle 8"/>
          <p:cNvSpPr>
            <a:spLocks noChangeArrowheads="1"/>
          </p:cNvSpPr>
          <p:nvPr/>
        </p:nvSpPr>
        <p:spPr bwMode="auto">
          <a:xfrm>
            <a:off x="685800" y="3276600"/>
            <a:ext cx="8001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</a:pPr>
            <a:r>
              <a:rPr lang="en-US" sz="2800" dirty="0"/>
              <a:t>2.  Raise it to the </a:t>
            </a:r>
            <a:r>
              <a:rPr lang="en-US" sz="2800" dirty="0">
                <a:sym typeface="Symbol" pitchFamily="18" charset="2"/>
              </a:rPr>
              <a:t> power:</a:t>
            </a:r>
          </a:p>
        </p:txBody>
      </p:sp>
      <p:graphicFrame>
        <p:nvGraphicFramePr>
          <p:cNvPr id="3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65238552"/>
              </p:ext>
            </p:extLst>
          </p:nvPr>
        </p:nvGraphicFramePr>
        <p:xfrm>
          <a:off x="5068888" y="3341688"/>
          <a:ext cx="1031875" cy="455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767" name="Equation" r:id="rId7" imgW="545760" imgH="241200" progId="Equation.DSMT4">
                  <p:embed/>
                </p:oleObj>
              </mc:Choice>
              <mc:Fallback>
                <p:oleObj name="Equation" r:id="rId7" imgW="545760" imgH="241200" progId="Equation.DSMT4">
                  <p:embed/>
                  <p:pic>
                    <p:nvPicPr>
                      <p:cNvPr id="0" name="Picture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68888" y="3341688"/>
                        <a:ext cx="1031875" cy="455612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3674" name="Rectangle 10"/>
          <p:cNvSpPr>
            <a:spLocks noChangeArrowheads="1"/>
          </p:cNvSpPr>
          <p:nvPr/>
        </p:nvSpPr>
        <p:spPr bwMode="auto">
          <a:xfrm>
            <a:off x="685800" y="4191000"/>
            <a:ext cx="8001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</a:pPr>
            <a:r>
              <a:rPr lang="en-US" sz="2800" dirty="0"/>
              <a:t>3.  Take the sum (</a:t>
            </a:r>
            <a:r>
              <a:rPr lang="el-GR" sz="2800" dirty="0"/>
              <a:t>Σ</a:t>
            </a:r>
            <a:r>
              <a:rPr lang="en-US" sz="2800" dirty="0"/>
              <a:t>) of gaps across all q poor households (add ‘</a:t>
            </a:r>
            <a:r>
              <a:rPr lang="en-US" sz="2800" dirty="0" err="1"/>
              <a:t>em</a:t>
            </a:r>
            <a:r>
              <a:rPr lang="en-US" sz="2800" dirty="0"/>
              <a:t> up): </a:t>
            </a:r>
            <a:endParaRPr lang="el-GR" sz="2800" dirty="0">
              <a:sym typeface="Symbol" pitchFamily="18" charset="2"/>
            </a:endParaRPr>
          </a:p>
        </p:txBody>
      </p:sp>
      <p:graphicFrame>
        <p:nvGraphicFramePr>
          <p:cNvPr id="4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9065420"/>
              </p:ext>
            </p:extLst>
          </p:nvPr>
        </p:nvGraphicFramePr>
        <p:xfrm>
          <a:off x="5418138" y="4724400"/>
          <a:ext cx="974725" cy="560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768" name="Equation" r:id="rId9" imgW="749160" imgH="431640" progId="Equation.DSMT4">
                  <p:embed/>
                </p:oleObj>
              </mc:Choice>
              <mc:Fallback>
                <p:oleObj name="Equation" r:id="rId9" imgW="749160" imgH="431640" progId="Equation.DSMT4">
                  <p:embed/>
                  <p:pic>
                    <p:nvPicPr>
                      <p:cNvPr id="0" name="Picture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18138" y="4724400"/>
                        <a:ext cx="974725" cy="560388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3677" name="Rectangle 13"/>
          <p:cNvSpPr>
            <a:spLocks noChangeArrowheads="1"/>
          </p:cNvSpPr>
          <p:nvPr/>
        </p:nvSpPr>
        <p:spPr bwMode="auto">
          <a:xfrm>
            <a:off x="685800" y="5334000"/>
            <a:ext cx="64008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</a:pPr>
            <a:r>
              <a:rPr lang="en-US" sz="2800" dirty="0"/>
              <a:t>4.  Divide by (multiply by 1 over) </a:t>
            </a:r>
            <a:r>
              <a:rPr lang="en-US" sz="2800" dirty="0" err="1"/>
              <a:t>Nz</a:t>
            </a:r>
            <a:r>
              <a:rPr lang="en-US" sz="2800" baseline="30000" dirty="0">
                <a:sym typeface="Symbol" pitchFamily="18" charset="2"/>
              </a:rPr>
              <a:t></a:t>
            </a:r>
            <a:r>
              <a:rPr lang="en-US" sz="2800" dirty="0"/>
              <a:t>:</a:t>
            </a:r>
            <a:endParaRPr lang="el-GR" sz="2800" dirty="0">
              <a:sym typeface="Symbol" pitchFamily="18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672" grpId="0"/>
      <p:bldP spid="113674" grpId="0"/>
      <p:bldP spid="11367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FGT: An Example</a:t>
            </a:r>
            <a:endParaRPr lang="en-US" dirty="0"/>
          </a:p>
        </p:txBody>
      </p:sp>
      <p:pic>
        <p:nvPicPr>
          <p:cNvPr id="11878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676400"/>
            <a:ext cx="7263659" cy="4271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533358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152400"/>
            <a:ext cx="7772400" cy="1143000"/>
          </a:xfrm>
        </p:spPr>
        <p:txBody>
          <a:bodyPr/>
          <a:lstStyle/>
          <a:p>
            <a:r>
              <a:rPr lang="en-US" dirty="0" smtClean="0"/>
              <a:t>Where’s the Poverty Line?</a:t>
            </a:r>
            <a:endParaRPr lang="en-US" dirty="0"/>
          </a:p>
        </p:txBody>
      </p:sp>
      <p:pic>
        <p:nvPicPr>
          <p:cNvPr id="1167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1066800"/>
            <a:ext cx="4511114" cy="4416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62000" y="5483225"/>
            <a:ext cx="7772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-Average developing-country z: $2/day (PPP adjusted)</a:t>
            </a:r>
          </a:p>
          <a:p>
            <a:pPr marL="114300" indent="-114300"/>
            <a:r>
              <a:rPr lang="en-US" dirty="0" smtClean="0"/>
              <a:t>-U.S</a:t>
            </a:r>
            <a:r>
              <a:rPr lang="en-US" dirty="0"/>
              <a:t>. poverty income for a family of 4 in 2012 was $</a:t>
            </a:r>
            <a:r>
              <a:rPr lang="en-US" dirty="0" smtClean="0"/>
              <a:t>23,050   (15.79/person/day)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657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smtClean="0"/>
              <a:t>Poverty Dynamics:  It’s Harder than You Think</a:t>
            </a:r>
          </a:p>
        </p:txBody>
      </p:sp>
      <p:pic>
        <p:nvPicPr>
          <p:cNvPr id="112642" name="Picture 7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66800" y="2743200"/>
            <a:ext cx="7543800" cy="1528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Convex Asset Growth Curve</a:t>
            </a:r>
            <a:endParaRPr lang="en-US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2376948" y="2209800"/>
            <a:ext cx="0" cy="36576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2376948" y="5867400"/>
            <a:ext cx="4100052" cy="147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Arc 39"/>
          <p:cNvSpPr/>
          <p:nvPr/>
        </p:nvSpPr>
        <p:spPr>
          <a:xfrm rot="16420446">
            <a:off x="2758185" y="2413254"/>
            <a:ext cx="6616639" cy="7363534"/>
          </a:xfrm>
          <a:prstGeom prst="arc">
            <a:avLst>
              <a:gd name="adj1" fmla="val 16200000"/>
              <a:gd name="adj2" fmla="val 21576065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1143000" y="2057400"/>
            <a:ext cx="1348740" cy="120032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A</a:t>
            </a:r>
            <a:r>
              <a:rPr lang="en-US" baseline="-25000" dirty="0" smtClean="0"/>
              <a:t>t+1</a:t>
            </a:r>
            <a:r>
              <a:rPr lang="en-US" dirty="0" smtClean="0"/>
              <a:t>: </a:t>
            </a:r>
            <a:r>
              <a:rPr lang="en-US" dirty="0"/>
              <a:t>Assets </a:t>
            </a:r>
            <a:r>
              <a:rPr lang="en-US" dirty="0" smtClean="0"/>
              <a:t>next year</a:t>
            </a:r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6477000" y="5775067"/>
            <a:ext cx="1600200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A</a:t>
            </a:r>
            <a:r>
              <a:rPr lang="en-US" baseline="-25000" dirty="0" smtClean="0"/>
              <a:t>t</a:t>
            </a:r>
            <a:r>
              <a:rPr lang="en-US" dirty="0" smtClean="0"/>
              <a:t>: Assets </a:t>
            </a:r>
            <a:r>
              <a:rPr lang="en-US" dirty="0" smtClean="0"/>
              <a:t>this year</a:t>
            </a:r>
            <a:endParaRPr lang="en-US" dirty="0"/>
          </a:p>
        </p:txBody>
      </p:sp>
      <p:sp>
        <p:nvSpPr>
          <p:cNvPr id="24" name="Right Arrow 23"/>
          <p:cNvSpPr/>
          <p:nvPr/>
        </p:nvSpPr>
        <p:spPr>
          <a:xfrm>
            <a:off x="4155972" y="2938621"/>
            <a:ext cx="228600" cy="92333"/>
          </a:xfrm>
          <a:prstGeom prst="rightArrow">
            <a:avLst/>
          </a:prstGeom>
          <a:scene3d>
            <a:camera prst="orthographicFront">
              <a:rot lat="0" lon="0" rev="1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ight Arrow 25"/>
          <p:cNvSpPr/>
          <p:nvPr/>
        </p:nvSpPr>
        <p:spPr>
          <a:xfrm>
            <a:off x="5181600" y="2653793"/>
            <a:ext cx="228600" cy="92333"/>
          </a:xfrm>
          <a:prstGeom prst="rightArrow">
            <a:avLst/>
          </a:prstGeom>
          <a:scene3d>
            <a:camera prst="orthographicFront">
              <a:rot lat="0" lon="0" rev="6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ight Arrow 27"/>
          <p:cNvSpPr/>
          <p:nvPr/>
        </p:nvSpPr>
        <p:spPr>
          <a:xfrm>
            <a:off x="2845578" y="3987817"/>
            <a:ext cx="228600" cy="101566"/>
          </a:xfrm>
          <a:prstGeom prst="rightArrow">
            <a:avLst/>
          </a:prstGeom>
          <a:scene3d>
            <a:camera prst="orthographicFront">
              <a:rot lat="0" lon="0" rev="33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ight Arrow 29"/>
          <p:cNvSpPr/>
          <p:nvPr/>
        </p:nvSpPr>
        <p:spPr>
          <a:xfrm>
            <a:off x="3352800" y="3390492"/>
            <a:ext cx="228600" cy="101566"/>
          </a:xfrm>
          <a:prstGeom prst="rightArrow">
            <a:avLst/>
          </a:prstGeom>
          <a:scene3d>
            <a:camera prst="orthographicFront">
              <a:rot lat="0" lon="0" rev="24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71761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2376948" y="2209800"/>
            <a:ext cx="0" cy="36576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2376948" y="5867400"/>
            <a:ext cx="4100052" cy="147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798822" y="2819400"/>
            <a:ext cx="0" cy="3049476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Arc 39"/>
          <p:cNvSpPr/>
          <p:nvPr/>
        </p:nvSpPr>
        <p:spPr>
          <a:xfrm rot="16420446">
            <a:off x="2758185" y="2413254"/>
            <a:ext cx="6616639" cy="7363534"/>
          </a:xfrm>
          <a:prstGeom prst="arc">
            <a:avLst>
              <a:gd name="adj1" fmla="val 16200000"/>
              <a:gd name="adj2" fmla="val 21576065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 flipV="1">
            <a:off x="2376948" y="2057400"/>
            <a:ext cx="4252452" cy="3787141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ight Arrow 23"/>
          <p:cNvSpPr/>
          <p:nvPr/>
        </p:nvSpPr>
        <p:spPr>
          <a:xfrm>
            <a:off x="4155972" y="2938621"/>
            <a:ext cx="228600" cy="92333"/>
          </a:xfrm>
          <a:prstGeom prst="rightArrow">
            <a:avLst/>
          </a:prstGeom>
          <a:scene3d>
            <a:camera prst="orthographicFront">
              <a:rot lat="0" lon="0" rev="1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ight Arrow 25"/>
          <p:cNvSpPr/>
          <p:nvPr/>
        </p:nvSpPr>
        <p:spPr>
          <a:xfrm>
            <a:off x="5181600" y="2691893"/>
            <a:ext cx="228600" cy="92333"/>
          </a:xfrm>
          <a:prstGeom prst="rightArrow">
            <a:avLst/>
          </a:prstGeom>
          <a:scene3d>
            <a:camera prst="orthographicFront">
              <a:rot lat="0" lon="0" rev="6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ight Arrow 27"/>
          <p:cNvSpPr/>
          <p:nvPr/>
        </p:nvSpPr>
        <p:spPr>
          <a:xfrm>
            <a:off x="2845578" y="3987817"/>
            <a:ext cx="228600" cy="101566"/>
          </a:xfrm>
          <a:prstGeom prst="rightArrow">
            <a:avLst/>
          </a:prstGeom>
          <a:scene3d>
            <a:camera prst="orthographicFront">
              <a:rot lat="0" lon="0" rev="33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ight Arrow 29"/>
          <p:cNvSpPr/>
          <p:nvPr/>
        </p:nvSpPr>
        <p:spPr>
          <a:xfrm>
            <a:off x="3352800" y="3390492"/>
            <a:ext cx="228600" cy="101566"/>
          </a:xfrm>
          <a:prstGeom prst="rightArrow">
            <a:avLst/>
          </a:prstGeom>
          <a:scene3d>
            <a:camera prst="orthographicFront">
              <a:rot lat="0" lon="0" rev="24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ight Arrow 30"/>
          <p:cNvSpPr/>
          <p:nvPr/>
        </p:nvSpPr>
        <p:spPr>
          <a:xfrm>
            <a:off x="6126480" y="2619630"/>
            <a:ext cx="228600" cy="92333"/>
          </a:xfrm>
          <a:prstGeom prst="rightArrow">
            <a:avLst/>
          </a:prstGeom>
          <a:scene3d>
            <a:camera prst="orthographicFront">
              <a:rot lat="0" lon="0" rev="11099999"/>
            </a:camera>
            <a:lightRig rig="threePt" dir="t"/>
          </a:scene3d>
          <a:sp3d z="-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5619752" y="5913566"/>
            <a:ext cx="6019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A*</a:t>
            </a:r>
            <a:endParaRPr lang="en-US" dirty="0"/>
          </a:p>
        </p:txBody>
      </p:sp>
      <p:sp>
        <p:nvSpPr>
          <p:cNvPr id="32" name="TextBox 31"/>
          <p:cNvSpPr txBox="1"/>
          <p:nvPr/>
        </p:nvSpPr>
        <p:spPr>
          <a:xfrm>
            <a:off x="5825246" y="2738247"/>
            <a:ext cx="373626" cy="30523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B</a:t>
            </a:r>
            <a:endParaRPr lang="en-US" dirty="0"/>
          </a:p>
        </p:txBody>
      </p:sp>
      <p:sp>
        <p:nvSpPr>
          <p:cNvPr id="33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Convex Asset Growth Curve with Steady-state at B</a:t>
            </a:r>
            <a:endParaRPr lang="en-US" dirty="0"/>
          </a:p>
        </p:txBody>
      </p:sp>
      <p:sp>
        <p:nvSpPr>
          <p:cNvPr id="34" name="TextBox 33"/>
          <p:cNvSpPr txBox="1"/>
          <p:nvPr/>
        </p:nvSpPr>
        <p:spPr>
          <a:xfrm>
            <a:off x="3698772" y="2356812"/>
            <a:ext cx="1482828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A</a:t>
            </a:r>
            <a:r>
              <a:rPr lang="en-US" baseline="-25000" dirty="0" smtClean="0"/>
              <a:t>t+1</a:t>
            </a:r>
            <a:r>
              <a:rPr lang="en-US" dirty="0" smtClean="0"/>
              <a:t>&gt; A</a:t>
            </a:r>
            <a:r>
              <a:rPr lang="en-US" baseline="-25000" dirty="0" smtClean="0"/>
              <a:t>t</a:t>
            </a:r>
            <a:endParaRPr lang="en-US" dirty="0"/>
          </a:p>
        </p:txBody>
      </p:sp>
      <p:sp>
        <p:nvSpPr>
          <p:cNvPr id="35" name="TextBox 34"/>
          <p:cNvSpPr txBox="1"/>
          <p:nvPr/>
        </p:nvSpPr>
        <p:spPr>
          <a:xfrm>
            <a:off x="6039096" y="4089383"/>
            <a:ext cx="1504704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A</a:t>
            </a:r>
            <a:r>
              <a:rPr lang="en-US" baseline="-25000" dirty="0" smtClean="0"/>
              <a:t>t+1</a:t>
            </a:r>
            <a:r>
              <a:rPr lang="en-US" dirty="0" smtClean="0"/>
              <a:t>&lt; A</a:t>
            </a:r>
            <a:r>
              <a:rPr lang="en-US" baseline="-25000" dirty="0" smtClean="0"/>
              <a:t>t</a:t>
            </a:r>
            <a:endParaRPr lang="en-US" dirty="0"/>
          </a:p>
        </p:txBody>
      </p:sp>
      <p:sp>
        <p:nvSpPr>
          <p:cNvPr id="37" name="TextBox 36"/>
          <p:cNvSpPr txBox="1"/>
          <p:nvPr/>
        </p:nvSpPr>
        <p:spPr>
          <a:xfrm>
            <a:off x="6682740" y="1595735"/>
            <a:ext cx="1219200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A</a:t>
            </a:r>
            <a:r>
              <a:rPr lang="en-US" baseline="-25000" dirty="0" smtClean="0"/>
              <a:t>t+1</a:t>
            </a:r>
            <a:r>
              <a:rPr lang="en-US" dirty="0" smtClean="0"/>
              <a:t>= A</a:t>
            </a:r>
            <a:r>
              <a:rPr lang="en-US" baseline="-25000" dirty="0" smtClean="0"/>
              <a:t>t</a:t>
            </a:r>
            <a:r>
              <a:rPr lang="en-US" dirty="0" smtClean="0"/>
              <a:t> along 45</a:t>
            </a:r>
            <a:r>
              <a:rPr lang="en-US" dirty="0" smtClean="0">
                <a:sym typeface="Symbol"/>
              </a:rPr>
              <a:t> line</a:t>
            </a:r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1143000" y="2057400"/>
            <a:ext cx="1348740" cy="120032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A</a:t>
            </a:r>
            <a:r>
              <a:rPr lang="en-US" baseline="-25000" dirty="0" smtClean="0"/>
              <a:t>t+1</a:t>
            </a:r>
            <a:r>
              <a:rPr lang="en-US" dirty="0" smtClean="0"/>
              <a:t>: </a:t>
            </a:r>
            <a:r>
              <a:rPr lang="en-US" dirty="0"/>
              <a:t>Assets </a:t>
            </a:r>
            <a:r>
              <a:rPr lang="en-US" dirty="0" smtClean="0"/>
              <a:t>next year</a:t>
            </a:r>
            <a:endParaRPr lang="en-US" dirty="0"/>
          </a:p>
        </p:txBody>
      </p:sp>
      <p:sp>
        <p:nvSpPr>
          <p:cNvPr id="21" name="TextBox 20"/>
          <p:cNvSpPr txBox="1"/>
          <p:nvPr/>
        </p:nvSpPr>
        <p:spPr>
          <a:xfrm>
            <a:off x="6477000" y="5775067"/>
            <a:ext cx="1600200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A</a:t>
            </a:r>
            <a:r>
              <a:rPr lang="en-US" baseline="-25000" dirty="0" smtClean="0"/>
              <a:t>t</a:t>
            </a:r>
            <a:r>
              <a:rPr lang="en-US" dirty="0" smtClean="0"/>
              <a:t>: Assets </a:t>
            </a:r>
            <a:r>
              <a:rPr lang="en-US" dirty="0" smtClean="0"/>
              <a:t>this year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42611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2376948" y="2209800"/>
            <a:ext cx="0" cy="36576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2376948" y="5867400"/>
            <a:ext cx="4100052" cy="147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flipV="1">
            <a:off x="2376948" y="2057400"/>
            <a:ext cx="4252452" cy="3787141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urved Connector 7"/>
          <p:cNvCxnSpPr/>
          <p:nvPr/>
        </p:nvCxnSpPr>
        <p:spPr>
          <a:xfrm flipV="1">
            <a:off x="2376948" y="2579132"/>
            <a:ext cx="4275312" cy="3265408"/>
          </a:xfrm>
          <a:prstGeom prst="curvedConnector3">
            <a:avLst>
              <a:gd name="adj1" fmla="val 37435"/>
            </a:avLst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3893574" y="4419600"/>
            <a:ext cx="373626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A</a:t>
            </a:r>
            <a:endParaRPr lang="en-US" dirty="0"/>
          </a:p>
        </p:txBody>
      </p:sp>
      <p:sp>
        <p:nvSpPr>
          <p:cNvPr id="30" name="TextBox 29"/>
          <p:cNvSpPr txBox="1"/>
          <p:nvPr/>
        </p:nvSpPr>
        <p:spPr>
          <a:xfrm>
            <a:off x="5943600" y="2679978"/>
            <a:ext cx="373626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B</a:t>
            </a:r>
            <a:endParaRPr lang="en-US" dirty="0"/>
          </a:p>
        </p:txBody>
      </p:sp>
      <p:sp>
        <p:nvSpPr>
          <p:cNvPr id="31" name="TextBox 30"/>
          <p:cNvSpPr txBox="1"/>
          <p:nvPr/>
        </p:nvSpPr>
        <p:spPr>
          <a:xfrm>
            <a:off x="2262648" y="5822991"/>
            <a:ext cx="373626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0</a:t>
            </a:r>
            <a:endParaRPr lang="en-US" dirty="0"/>
          </a:p>
        </p:txBody>
      </p:sp>
      <p:sp>
        <p:nvSpPr>
          <p:cNvPr id="32" name="Right Arrow 31"/>
          <p:cNvSpPr/>
          <p:nvPr/>
        </p:nvSpPr>
        <p:spPr>
          <a:xfrm>
            <a:off x="4853940" y="2796064"/>
            <a:ext cx="228600" cy="92333"/>
          </a:xfrm>
          <a:prstGeom prst="rightArrow">
            <a:avLst/>
          </a:prstGeom>
          <a:scene3d>
            <a:camera prst="orthographicFront">
              <a:rot lat="0" lon="0" rev="1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ight Arrow 34"/>
          <p:cNvSpPr/>
          <p:nvPr/>
        </p:nvSpPr>
        <p:spPr>
          <a:xfrm>
            <a:off x="5539740" y="2575768"/>
            <a:ext cx="228600" cy="92333"/>
          </a:xfrm>
          <a:prstGeom prst="rightArrow">
            <a:avLst/>
          </a:prstGeom>
          <a:scene3d>
            <a:camera prst="orthographicFront">
              <a:rot lat="0" lon="0" rev="6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Right Arrow 36"/>
          <p:cNvSpPr/>
          <p:nvPr/>
        </p:nvSpPr>
        <p:spPr>
          <a:xfrm>
            <a:off x="3901440" y="3618693"/>
            <a:ext cx="228600" cy="101566"/>
          </a:xfrm>
          <a:prstGeom prst="rightArrow">
            <a:avLst/>
          </a:prstGeom>
          <a:scene3d>
            <a:camera prst="orthographicFront">
              <a:rot lat="0" lon="0" rev="33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Right Arrow 37"/>
          <p:cNvSpPr/>
          <p:nvPr/>
        </p:nvSpPr>
        <p:spPr>
          <a:xfrm>
            <a:off x="3733554" y="4202912"/>
            <a:ext cx="228600" cy="92333"/>
          </a:xfrm>
          <a:prstGeom prst="rightArrow">
            <a:avLst/>
          </a:prstGeom>
          <a:scene3d>
            <a:camera prst="orthographicFront">
              <a:rot lat="0" lon="0" rev="54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Right Arrow 38"/>
          <p:cNvSpPr/>
          <p:nvPr/>
        </p:nvSpPr>
        <p:spPr>
          <a:xfrm>
            <a:off x="6240780" y="2458257"/>
            <a:ext cx="228600" cy="92333"/>
          </a:xfrm>
          <a:prstGeom prst="rightArrow">
            <a:avLst/>
          </a:prstGeom>
          <a:scene3d>
            <a:camera prst="orthographicFront">
              <a:rot lat="0" lon="0" rev="11099999"/>
            </a:camera>
            <a:lightRig rig="threePt" dir="t"/>
          </a:scene3d>
          <a:sp3d z="-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Right Arrow 40"/>
          <p:cNvSpPr/>
          <p:nvPr/>
        </p:nvSpPr>
        <p:spPr>
          <a:xfrm>
            <a:off x="3783084" y="4895850"/>
            <a:ext cx="228600" cy="92333"/>
          </a:xfrm>
          <a:prstGeom prst="rightArrow">
            <a:avLst/>
          </a:prstGeom>
          <a:scene3d>
            <a:camera prst="orthographicFront">
              <a:rot lat="0" lon="0" rev="14999999"/>
            </a:camera>
            <a:lightRig rig="threePt" dir="t"/>
          </a:scene3d>
          <a:sp3d z="-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ight Arrow 41"/>
          <p:cNvSpPr/>
          <p:nvPr/>
        </p:nvSpPr>
        <p:spPr>
          <a:xfrm>
            <a:off x="3429000" y="5360670"/>
            <a:ext cx="228600" cy="92333"/>
          </a:xfrm>
          <a:prstGeom prst="rightArrow">
            <a:avLst/>
          </a:prstGeom>
          <a:scene3d>
            <a:camera prst="orthographicFront">
              <a:rot lat="0" lon="0" rev="13199999"/>
            </a:camera>
            <a:lightRig rig="threePt" dir="t"/>
          </a:scene3d>
          <a:sp3d z="-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Right Arrow 42"/>
          <p:cNvSpPr/>
          <p:nvPr/>
        </p:nvSpPr>
        <p:spPr>
          <a:xfrm>
            <a:off x="2952750" y="5707380"/>
            <a:ext cx="228600" cy="92333"/>
          </a:xfrm>
          <a:prstGeom prst="rightArrow">
            <a:avLst/>
          </a:prstGeom>
          <a:scene3d>
            <a:camera prst="orthographicFront">
              <a:rot lat="0" lon="0" rev="12299999"/>
            </a:camera>
            <a:lightRig rig="threePt" dir="t"/>
          </a:scene3d>
          <a:sp3d z="-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ight Arrow 43"/>
          <p:cNvSpPr/>
          <p:nvPr/>
        </p:nvSpPr>
        <p:spPr>
          <a:xfrm>
            <a:off x="4259580" y="3165303"/>
            <a:ext cx="228600" cy="101566"/>
          </a:xfrm>
          <a:prstGeom prst="rightArrow">
            <a:avLst/>
          </a:prstGeom>
          <a:scene3d>
            <a:camera prst="orthographicFront">
              <a:rot lat="0" lon="0" rev="24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Title 33"/>
          <p:cNvSpPr>
            <a:spLocks noGrp="1"/>
          </p:cNvSpPr>
          <p:nvPr>
            <p:ph type="title"/>
          </p:nvPr>
        </p:nvSpPr>
        <p:spPr>
          <a:xfrm>
            <a:off x="457200" y="6096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Non-convex Asset Growth and the Poverty Trap (Steady-states at B &amp; 0)</a:t>
            </a:r>
            <a:endParaRPr lang="en-US" dirty="0"/>
          </a:p>
        </p:txBody>
      </p:sp>
      <p:cxnSp>
        <p:nvCxnSpPr>
          <p:cNvPr id="46" name="Straight Connector 45"/>
          <p:cNvCxnSpPr/>
          <p:nvPr/>
        </p:nvCxnSpPr>
        <p:spPr>
          <a:xfrm flipH="1">
            <a:off x="3893574" y="5707380"/>
            <a:ext cx="3810" cy="484943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2437908" y="6068544"/>
            <a:ext cx="1859772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The poverty trap zone</a:t>
            </a:r>
            <a:endParaRPr lang="en-US" sz="2000" dirty="0"/>
          </a:p>
        </p:txBody>
      </p:sp>
      <p:sp>
        <p:nvSpPr>
          <p:cNvPr id="25" name="TextBox 24"/>
          <p:cNvSpPr txBox="1"/>
          <p:nvPr/>
        </p:nvSpPr>
        <p:spPr>
          <a:xfrm>
            <a:off x="5878953" y="5887104"/>
            <a:ext cx="6019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A*</a:t>
            </a:r>
            <a:endParaRPr lang="en-US" dirty="0"/>
          </a:p>
        </p:txBody>
      </p:sp>
      <p:sp>
        <p:nvSpPr>
          <p:cNvPr id="26" name="TextBox 25"/>
          <p:cNvSpPr txBox="1"/>
          <p:nvPr/>
        </p:nvSpPr>
        <p:spPr>
          <a:xfrm>
            <a:off x="1143000" y="2057400"/>
            <a:ext cx="1348740" cy="120032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A</a:t>
            </a:r>
            <a:r>
              <a:rPr lang="en-US" baseline="-25000" dirty="0" smtClean="0"/>
              <a:t>t+1</a:t>
            </a:r>
            <a:r>
              <a:rPr lang="en-US" dirty="0" smtClean="0"/>
              <a:t>: </a:t>
            </a:r>
            <a:r>
              <a:rPr lang="en-US" dirty="0"/>
              <a:t>Assets </a:t>
            </a:r>
            <a:r>
              <a:rPr lang="en-US" dirty="0" smtClean="0"/>
              <a:t>next year</a:t>
            </a:r>
            <a:endParaRPr lang="en-US" dirty="0"/>
          </a:p>
        </p:txBody>
      </p:sp>
      <p:sp>
        <p:nvSpPr>
          <p:cNvPr id="27" name="TextBox 26"/>
          <p:cNvSpPr txBox="1"/>
          <p:nvPr/>
        </p:nvSpPr>
        <p:spPr>
          <a:xfrm>
            <a:off x="6477000" y="5775067"/>
            <a:ext cx="1600200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A</a:t>
            </a:r>
            <a:r>
              <a:rPr lang="en-US" baseline="-25000" dirty="0" smtClean="0"/>
              <a:t>t</a:t>
            </a:r>
            <a:r>
              <a:rPr lang="en-US" dirty="0" smtClean="0"/>
              <a:t>: Assets </a:t>
            </a:r>
            <a:r>
              <a:rPr lang="en-US" dirty="0" smtClean="0"/>
              <a:t>this year</a:t>
            </a:r>
            <a:endParaRPr lang="en-US" dirty="0"/>
          </a:p>
        </p:txBody>
      </p:sp>
      <p:sp>
        <p:nvSpPr>
          <p:cNvPr id="40" name="TextBox 39"/>
          <p:cNvSpPr txBox="1"/>
          <p:nvPr/>
        </p:nvSpPr>
        <p:spPr>
          <a:xfrm>
            <a:off x="3698772" y="2356812"/>
            <a:ext cx="1482828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A</a:t>
            </a:r>
            <a:r>
              <a:rPr lang="en-US" baseline="-25000" dirty="0" smtClean="0"/>
              <a:t>t+1</a:t>
            </a:r>
            <a:r>
              <a:rPr lang="en-US" dirty="0" smtClean="0"/>
              <a:t>&gt; A</a:t>
            </a:r>
            <a:r>
              <a:rPr lang="en-US" baseline="-25000" dirty="0" smtClean="0"/>
              <a:t>t</a:t>
            </a:r>
            <a:endParaRPr lang="en-US" dirty="0"/>
          </a:p>
        </p:txBody>
      </p:sp>
      <p:sp>
        <p:nvSpPr>
          <p:cNvPr id="45" name="TextBox 44"/>
          <p:cNvSpPr txBox="1"/>
          <p:nvPr/>
        </p:nvSpPr>
        <p:spPr>
          <a:xfrm>
            <a:off x="6039096" y="4089383"/>
            <a:ext cx="1504704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A</a:t>
            </a:r>
            <a:r>
              <a:rPr lang="en-US" baseline="-25000" dirty="0" smtClean="0"/>
              <a:t>t+1</a:t>
            </a:r>
            <a:r>
              <a:rPr lang="en-US" dirty="0" smtClean="0"/>
              <a:t>&lt; A</a:t>
            </a:r>
            <a:r>
              <a:rPr lang="en-US" baseline="-25000" dirty="0" smtClean="0"/>
              <a:t>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7344378"/>
      </p:ext>
    </p:extLst>
  </p:cSld>
  <p:clrMapOvr>
    <a:masterClrMapping/>
  </p:clrMapOvr>
</p:sld>
</file>

<file path=ppt/theme/theme1.xml><?xml version="1.0" encoding="utf-8"?>
<a:theme xmlns:a="http://schemas.openxmlformats.org/drawingml/2006/main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Blank Presentation">
      <a:majorFont>
        <a:latin typeface="Times"/>
        <a:ea typeface=""/>
        <a:cs typeface=""/>
      </a:majorFont>
      <a:minorFont>
        <a:latin typeface="Time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1043</TotalTime>
  <Words>357</Words>
  <Application>Microsoft Office PowerPoint</Application>
  <PresentationFormat>On-screen Show (4:3)</PresentationFormat>
  <Paragraphs>57</Paragraphs>
  <Slides>13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5" baseType="lpstr">
      <vt:lpstr>Blank Presentation</vt:lpstr>
      <vt:lpstr>Equation</vt:lpstr>
      <vt:lpstr>Chapter 3 </vt:lpstr>
      <vt:lpstr>Measuring Poverty: The Headcount Index</vt:lpstr>
      <vt:lpstr>Advantages/Disadvantages</vt:lpstr>
      <vt:lpstr>The Poverty Gap (Depth) and Gap-squared (Severity)</vt:lpstr>
      <vt:lpstr>Measuring Poverty:  FGT</vt:lpstr>
      <vt:lpstr>       The Three FGT Measures       Derived from:</vt:lpstr>
      <vt:lpstr>Recipe for Calculating the FGT</vt:lpstr>
      <vt:lpstr>FGT: An Example</vt:lpstr>
      <vt:lpstr>Where’s the Poverty Line?</vt:lpstr>
      <vt:lpstr>Poverty Dynamics:  It’s Harder than You Think</vt:lpstr>
      <vt:lpstr>Convex Asset Growth Curve</vt:lpstr>
      <vt:lpstr>Convex Asset Growth Curve with Steady-state at B</vt:lpstr>
      <vt:lpstr>Non-convex Asset Growth and the Poverty Trap (Steady-states at B &amp; 0)</vt:lpstr>
    </vt:vector>
  </TitlesOfParts>
  <Company>JOHN MCAUSLAND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1</dc:title>
  <dc:creator>John McAusland</dc:creator>
  <cp:lastModifiedBy>J. Edward Taylor</cp:lastModifiedBy>
  <cp:revision>84</cp:revision>
  <cp:lastPrinted>2005-12-26T16:06:54Z</cp:lastPrinted>
  <dcterms:created xsi:type="dcterms:W3CDTF">2005-10-21T20:23:47Z</dcterms:created>
  <dcterms:modified xsi:type="dcterms:W3CDTF">2014-01-24T21:42:55Z</dcterms:modified>
</cp:coreProperties>
</file>